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342" r:id="rId5"/>
    <p:sldId id="351" r:id="rId6"/>
    <p:sldId id="358" r:id="rId7"/>
    <p:sldId id="348" r:id="rId8"/>
    <p:sldId id="352" r:id="rId9"/>
    <p:sldId id="349" r:id="rId10"/>
    <p:sldId id="354" r:id="rId11"/>
    <p:sldId id="353" r:id="rId12"/>
    <p:sldId id="357" r:id="rId13"/>
    <p:sldId id="361" r:id="rId14"/>
    <p:sldId id="3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07511882497291"/>
          <c:y val="0.98672798415535479"/>
          <c:w val="3.8643143888405777E-2"/>
          <c:h val="1.3272015844645187E-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Sample 1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60</c:v>
                </c:pt>
                <c:pt idx="1">
                  <c:v>120</c:v>
                </c:pt>
                <c:pt idx="2">
                  <c:v>180</c:v>
                </c:pt>
                <c:pt idx="3">
                  <c:v>240</c:v>
                </c:pt>
                <c:pt idx="4">
                  <c:v>300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8</c:v>
                </c:pt>
                <c:pt idx="2">
                  <c:v>28</c:v>
                </c:pt>
                <c:pt idx="3">
                  <c:v>12</c:v>
                </c:pt>
                <c:pt idx="4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0E-DB4A-B198-3A8A8892F1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Sample 2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60</c:v>
                </c:pt>
                <c:pt idx="1">
                  <c:v>120</c:v>
                </c:pt>
                <c:pt idx="2">
                  <c:v>180</c:v>
                </c:pt>
                <c:pt idx="3">
                  <c:v>240</c:v>
                </c:pt>
                <c:pt idx="4">
                  <c:v>300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22</c:v>
                </c:pt>
                <c:pt idx="2">
                  <c:v>12</c:v>
                </c:pt>
                <c:pt idx="3">
                  <c:v>21</c:v>
                </c:pt>
                <c:pt idx="4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00E-DB4A-B198-3A8A8892F1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Sample 3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60</c:v>
                </c:pt>
                <c:pt idx="1">
                  <c:v>120</c:v>
                </c:pt>
                <c:pt idx="2">
                  <c:v>180</c:v>
                </c:pt>
                <c:pt idx="3">
                  <c:v>240</c:v>
                </c:pt>
                <c:pt idx="4">
                  <c:v>300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9</c:v>
                </c:pt>
                <c:pt idx="1">
                  <c:v>20</c:v>
                </c:pt>
                <c:pt idx="2">
                  <c:v>16</c:v>
                </c:pt>
                <c:pt idx="3">
                  <c:v>12</c:v>
                </c:pt>
                <c:pt idx="4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00E-DB4A-B198-3A8A8892F1D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Sample 4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60</c:v>
                </c:pt>
                <c:pt idx="1">
                  <c:v>120</c:v>
                </c:pt>
                <c:pt idx="2">
                  <c:v>180</c:v>
                </c:pt>
                <c:pt idx="3">
                  <c:v>240</c:v>
                </c:pt>
                <c:pt idx="4">
                  <c:v>300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0">
                  <c:v>30</c:v>
                </c:pt>
                <c:pt idx="1">
                  <c:v>22</c:v>
                </c:pt>
                <c:pt idx="2">
                  <c:v>26</c:v>
                </c:pt>
                <c:pt idx="3">
                  <c:v>21</c:v>
                </c:pt>
                <c:pt idx="4">
                  <c:v>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00E-DB4A-B198-3A8A8892F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3904911"/>
        <c:axId val="1700770048"/>
      </c:scatterChart>
      <c:valAx>
        <c:axId val="198390491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00770048"/>
        <c:crosses val="autoZero"/>
        <c:crossBetween val="midCat"/>
      </c:valAx>
      <c:valAx>
        <c:axId val="1700770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3904911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1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69" y="2550861"/>
            <a:ext cx="10991461" cy="1323440"/>
          </a:xfrm>
        </p:spPr>
        <p:txBody>
          <a:bodyPr/>
          <a:lstStyle/>
          <a:p>
            <a:r>
              <a:rPr lang="en-US" spc="0" dirty="0">
                <a:solidFill>
                  <a:schemeClr val="bg1"/>
                </a:solidFill>
                <a:latin typeface="Cambria Math"/>
                <a:ea typeface="Cambria Math"/>
                <a:cs typeface="Angsana New"/>
              </a:rPr>
              <a:t>Black Hole Solutions with Spacetime-Symmetry Breaking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4184019"/>
            <a:ext cx="12191997" cy="7811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pc="0">
                <a:solidFill>
                  <a:schemeClr val="bg2"/>
                </a:solidFill>
                <a:latin typeface="Cambria Math"/>
                <a:ea typeface="Cambria Math"/>
                <a:cs typeface="Biome Light"/>
              </a:rPr>
              <a:t>By: Hailey Murray*</a:t>
            </a:r>
            <a:endParaRPr lang="en-US" spc="0">
              <a:solidFill>
                <a:schemeClr val="bg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Embry-Riddle Aeronautical University</a:t>
            </a:r>
          </a:p>
          <a:p>
            <a:r>
              <a:rPr lang="en-US" dirty="0">
                <a:solidFill>
                  <a:schemeClr val="bg2"/>
                </a:solidFill>
                <a:latin typeface="Malgun Gothic"/>
                <a:ea typeface="Malgun Gothic"/>
                <a:cs typeface="Arial"/>
              </a:rPr>
              <a:t>Mentor: Quentin Bailey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DDF27F0-54E5-120D-BE34-15E883078D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44877" y="3276599"/>
            <a:ext cx="3603523" cy="36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6DD9079-77B4-90FE-C712-AA0418E73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7161" y="3276599"/>
            <a:ext cx="3151239" cy="3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E56D59A6-1369-75C2-2D48-03B7882CE7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441CC81-8213-B42E-C791-A2BD3D9D8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4CB300-A2B4-1A4A-36F0-85538DCC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2182"/>
            <a:ext cx="2159285" cy="2100688"/>
          </a:xfrm>
          <a:prstGeom prst="rect">
            <a:avLst/>
          </a:prstGeom>
        </p:spPr>
      </p:pic>
      <p:pic>
        <p:nvPicPr>
          <p:cNvPr id="1034" name="Picture 10" descr="Arizona Space Grant Consortium Logos | Arizona Space Grant Consortium">
            <a:extLst>
              <a:ext uri="{FF2B5EF4-FFF2-40B4-BE49-F238E27FC236}">
                <a16:creationId xmlns:a16="http://schemas.microsoft.com/office/drawing/2014/main" id="{BF785E55-3E06-1AB9-C10C-CB507E45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184" y="4572055"/>
            <a:ext cx="1710813" cy="22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BEC5-6EAC-23CA-456E-88BF8450E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BC4E-FAED-B088-9D74-717EA6AA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5400" dirty="0">
                <a:latin typeface="Cambria Math"/>
                <a:ea typeface="Cambria Math"/>
                <a:cs typeface="Biome"/>
              </a:rPr>
            </a:br>
            <a:r>
              <a:rPr lang="en-US" sz="5400" dirty="0">
                <a:latin typeface="Cambria Math"/>
                <a:ea typeface="Cambria Math"/>
                <a:cs typeface="Biome"/>
              </a:rPr>
              <a:t>Photon Trajectories</a:t>
            </a:r>
            <a:endParaRPr lang="en-US" sz="5400" dirty="0">
              <a:latin typeface="Cambria Math"/>
              <a:ea typeface="Cambria Math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ABBE58-ABD3-47FC-30A1-9CDEC047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B2EE0-CF88-2F08-E05C-39C56627911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145512" y="5416062"/>
            <a:ext cx="4631401" cy="339556"/>
          </a:xfrm>
        </p:spPr>
        <p:txBody>
          <a:bodyPr/>
          <a:lstStyle/>
          <a:p>
            <a:pPr marL="0" indent="0">
              <a:buNone/>
            </a:pPr>
            <a:r>
              <a:rPr lang="en-US" b="1" spc="0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Note: </a:t>
            </a:r>
            <a:r>
              <a:rPr lang="en-US" spc="0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 and M are analogues of A and B from the metric</a:t>
            </a:r>
            <a:endParaRPr lang="en-US" spc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F702C-DCCF-95E6-5172-4432AF81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0" y="2444594"/>
            <a:ext cx="5398316" cy="289148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A6E78A-372E-4A6C-9117-21DA40B1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41" y="2444593"/>
            <a:ext cx="5052849" cy="28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74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909A-AB1C-C710-8479-4220EDB3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99653"/>
            <a:ext cx="10515601" cy="1325563"/>
          </a:xfrm>
        </p:spPr>
        <p:txBody>
          <a:bodyPr/>
          <a:lstStyle/>
          <a:p>
            <a:br>
              <a:rPr lang="en-US" sz="5400" dirty="0">
                <a:latin typeface="Cambria Math"/>
                <a:ea typeface="Cambria Math"/>
                <a:cs typeface="Biome"/>
              </a:rPr>
            </a:br>
            <a:r>
              <a:rPr lang="en-US" sz="5400" dirty="0">
                <a:latin typeface="Cambria Math"/>
                <a:ea typeface="Cambria Math"/>
                <a:cs typeface="Biome"/>
              </a:rPr>
              <a:t>Summary</a:t>
            </a:r>
            <a:endParaRPr lang="en-US" sz="5400" dirty="0">
              <a:latin typeface="Cambria Math"/>
              <a:ea typeface="Cambria Math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8177F-D65D-24C6-59EA-606DA2027E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714536" y="1464455"/>
            <a:ext cx="8925139" cy="23276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Investigating a model of spontaneous Lorentz symmetry breaking</a:t>
            </a:r>
          </a:p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Seek spherical symmetric solutions</a:t>
            </a:r>
            <a:endParaRPr lang="en-US" sz="2000" spc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Include the effects of the potential term</a:t>
            </a:r>
            <a:endParaRPr lang="en-US" sz="2000" spc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We examine some specialized exact solutions</a:t>
            </a:r>
          </a:p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Begin investigation into trajectories of photons around the black hole in GR and modified spacetime </a:t>
            </a:r>
          </a:p>
          <a:p>
            <a:pPr marL="283210" indent="-283210">
              <a:lnSpc>
                <a:spcPct val="200000"/>
              </a:lnSpc>
            </a:pP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The paper is on </a:t>
            </a:r>
            <a:r>
              <a:rPr lang="en-US" sz="2000" spc="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ArXiv</a:t>
            </a:r>
            <a:r>
              <a:rPr lang="en-US" sz="2000" spc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en-US" sz="2400" b="0" i="0" spc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000" b="0" i="0" spc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2503.10998</a:t>
            </a:r>
          </a:p>
          <a:p>
            <a:pPr marL="283210" indent="-283210">
              <a:lnSpc>
                <a:spcPct val="200000"/>
              </a:lnSpc>
            </a:pPr>
            <a:endParaRPr lang="en-US" sz="2000" spc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FD8F9E3A-933D-64B5-39CF-826F9DE56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9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mbria Math" panose="02040503050406030204" pitchFamily="18" charset="0"/>
                <a:ea typeface="Cambria Math" panose="02040503050406030204" pitchFamily="18" charset="0"/>
              </a:rPr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9214" y="2529027"/>
            <a:ext cx="6888665" cy="9610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The Einstein-Maxwell Field Equations describe the geometry of spacetime with charged matter (~point charge at origin)</a:t>
            </a:r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0F77A5-9A4F-1583-1DB9-95BA90866C29}"/>
                  </a:ext>
                </a:extLst>
              </p:cNvPr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869214" y="4760964"/>
                <a:ext cx="6908717" cy="66767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>
                    <a:latin typeface="Malgun Gothic" panose="020B0503020000020004" pitchFamily="34" charset="-127"/>
                    <a:ea typeface="Malgun Gothic" panose="020B0503020000020004" pitchFamily="34" charset="-127"/>
                    <a:cs typeface="Biome"/>
                  </a:rPr>
                  <a:t>For Example, </a:t>
                </a:r>
                <a:r>
                  <a:rPr lang="en-US" sz="1800" err="1">
                    <a:latin typeface="Malgun Gothic" panose="020B0503020000020004" pitchFamily="34" charset="-127"/>
                    <a:ea typeface="Malgun Gothic" panose="020B0503020000020004" pitchFamily="34" charset="-127"/>
                    <a:cs typeface="Biome"/>
                  </a:rPr>
                  <a:t>Reissner-Nordström</a:t>
                </a:r>
                <a:r>
                  <a:rPr lang="en-US" sz="1800">
                    <a:latin typeface="Malgun Gothic" panose="020B0503020000020004" pitchFamily="34" charset="-127"/>
                    <a:ea typeface="Malgun Gothic" panose="020B0503020000020004" pitchFamily="34" charset="-127"/>
                    <a:cs typeface="Biome"/>
                  </a:rPr>
                  <a:t> solution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=−(</m:t>
                      </m:r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Biome"/>
                        </a:rPr>
                        <m:t>1−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  <m:t>𝐺𝑀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  <m:t>𝑟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Biome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Biome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  <m:t>4</m:t>
                              </m:r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iome"/>
                                </a:rPr>
                                <m:t>𝜋</m:t>
                              </m:r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Biome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(…)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  <a:p>
                <a:pPr marL="0" indent="0">
                  <a:buNone/>
                </a:pPr>
                <a:endParaRPr lang="en-US" sz="1800" b="0" i="1">
                  <a:latin typeface="Cambria Math" panose="02040503050406030204" pitchFamily="18" charset="0"/>
                  <a:ea typeface="Malgun Gothic" panose="020B0503020000020004" pitchFamily="34" charset="-127"/>
                  <a:cs typeface="Biome"/>
                </a:endParaRPr>
              </a:p>
              <a:p>
                <a:pPr marL="0" indent="0">
                  <a:buNone/>
                </a:pPr>
                <a:endParaRPr lang="en-US">
                  <a:latin typeface="Malgun Gothic" panose="020B0503020000020004" pitchFamily="34" charset="-127"/>
                  <a:ea typeface="Malgun Gothic" panose="020B0503020000020004" pitchFamily="34" charset="-127"/>
                  <a:cs typeface="Biome"/>
                </a:endParaRPr>
              </a:p>
              <a:p>
                <a:pPr marL="0" indent="0">
                  <a:buNone/>
                </a:pPr>
                <a:endParaRPr lang="en-US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0F77A5-9A4F-1583-1DB9-95BA90866C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869214" y="4760964"/>
                <a:ext cx="6908717" cy="667674"/>
              </a:xfrm>
              <a:blipFill>
                <a:blip r:embed="rId2"/>
                <a:stretch>
                  <a:fillRect l="-794" b="-10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D754A80D-EFDB-E7D9-D287-69C772B81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214" y="3429000"/>
                <a:ext cx="6908717" cy="66767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85750" marR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accent6"/>
                  </a:buClr>
                  <a:buSzTx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bg1"/>
                    </a:solidFill>
                    <a:latin typeface="+mn-lt"/>
                    <a:ea typeface="+mn-ea"/>
                    <a:cs typeface="Biome" panose="020B05030302040208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D754A80D-EFDB-E7D9-D287-69C772B81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214" y="3429000"/>
                <a:ext cx="6908717" cy="667674"/>
              </a:xfrm>
              <a:prstGeom prst="rect">
                <a:avLst/>
              </a:prstGeom>
              <a:blipFill>
                <a:blip r:embed="rId3"/>
                <a:stretch>
                  <a:fillRect b="-79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mbria Math" panose="02040503050406030204" pitchFamily="18" charset="0"/>
                <a:ea typeface="Cambria Math" panose="02040503050406030204" pitchFamily="18" charset="0"/>
              </a:rPr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0789" y="2530837"/>
            <a:ext cx="8638674" cy="9610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There has been much work in last 25+ years on the possibility of spacetime-symmetry breaking</a:t>
            </a:r>
          </a:p>
          <a:p>
            <a:r>
              <a:rPr lang="en-US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(could arise in quantum gravity, string field theory, NC spacetime, etc.) </a:t>
            </a:r>
            <a:endParaRPr lang="en-US">
              <a:solidFill>
                <a:schemeClr val="bg2"/>
              </a:solidFill>
              <a:latin typeface="Malgun Gothic"/>
              <a:ea typeface="Malgun Gothic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26939" y="5470418"/>
            <a:ext cx="6908717" cy="667674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Explicit symmetry breaking ( a priori )</a:t>
            </a:r>
          </a:p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54A80D-EFDB-E7D9-D287-69C772B81AB4}"/>
              </a:ext>
            </a:extLst>
          </p:cNvPr>
          <p:cNvSpPr txBox="1">
            <a:spLocks/>
          </p:cNvSpPr>
          <p:nvPr/>
        </p:nvSpPr>
        <p:spPr>
          <a:xfrm>
            <a:off x="1526940" y="5072972"/>
            <a:ext cx="6908717" cy="6676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Biome"/>
              </a:rPr>
              <a:t>Spontaneous-symmetry breaking ( dynamical )</a:t>
            </a:r>
            <a:endParaRPr lang="en-US">
              <a:solidFill>
                <a:schemeClr val="bg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Picture 4" descr="A globe surrounded by red arrows&#10;&#10;Description automatically generated">
            <a:extLst>
              <a:ext uri="{FF2B5EF4-FFF2-40B4-BE49-F238E27FC236}">
                <a16:creationId xmlns:a16="http://schemas.microsoft.com/office/drawing/2014/main" id="{0232348A-7E6C-1B75-53F4-772C5C6F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88" y="4148389"/>
            <a:ext cx="3208421" cy="242887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E97E8F-3FA4-7D1C-4BC3-DAE588B5E711}"/>
              </a:ext>
            </a:extLst>
          </p:cNvPr>
          <p:cNvSpPr txBox="1">
            <a:spLocks/>
          </p:cNvSpPr>
          <p:nvPr/>
        </p:nvSpPr>
        <p:spPr>
          <a:xfrm>
            <a:off x="869213" y="4069306"/>
            <a:ext cx="6908717" cy="65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Symmetry is described by background tensor fields</a:t>
            </a:r>
            <a:endParaRPr lang="en-US">
              <a:solidFill>
                <a:schemeClr val="bg2"/>
              </a:solidFill>
              <a:latin typeface="Malgun Gothic"/>
              <a:ea typeface="Malgun Gothic"/>
            </a:endParaRPr>
          </a:p>
          <a:p>
            <a:r>
              <a:rPr lang="en-US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There are different types of symmetry breaking that could happen:</a:t>
            </a:r>
            <a:endParaRPr lang="en-US">
              <a:solidFill>
                <a:schemeClr val="bg2"/>
              </a:solidFill>
              <a:latin typeface="Malgun Gothic"/>
              <a:ea typeface="Malgun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96CB9-D753-696D-1204-A6AE5E35EC30}"/>
              </a:ext>
            </a:extLst>
          </p:cNvPr>
          <p:cNvSpPr txBox="1"/>
          <p:nvPr/>
        </p:nvSpPr>
        <p:spPr>
          <a:xfrm>
            <a:off x="0" y="6577264"/>
            <a:ext cx="67076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Kostelecky-Samuel PRL, PRD 89', Gambini-Pullin 99', Jacobson-Mattingly PRD 01', ...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4674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02382"/>
            <a:ext cx="10515601" cy="1325563"/>
          </a:xfrm>
        </p:spPr>
        <p:txBody>
          <a:bodyPr/>
          <a:lstStyle/>
          <a:p>
            <a:r>
              <a:rPr lang="en-US" sz="5400">
                <a:latin typeface="Cambria Math" panose="02040503050406030204" pitchFamily="18" charset="0"/>
                <a:ea typeface="Cambria Math" panose="02040503050406030204" pitchFamily="18" charset="0"/>
              </a:rPr>
              <a:t>The Bumblebee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9B8E1-044C-B1DF-0949-80D67925F5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11018" y="2275216"/>
            <a:ext cx="11178011" cy="2307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spc="0">
                <a:solidFill>
                  <a:schemeClr val="bg2"/>
                </a:solidFill>
                <a:latin typeface="Malgun Gothic"/>
                <a:ea typeface="Malgun Gothic"/>
                <a:cs typeface="Biome"/>
              </a:rPr>
              <a:t>The Bumblebee Model generalizes the Einstein-Maxwell theory with a potential for the vector field causing spontaneous Lorentz-symmetry breaking</a:t>
            </a:r>
          </a:p>
          <a:p>
            <a:pPr marL="283210" indent="-28321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9A89093F-4ED4-D365-3DD4-96B903D5B043}"/>
                  </a:ext>
                </a:extLst>
              </p:cNvPr>
              <p:cNvSpPr>
                <a:spLocks noGrp="1"/>
              </p:cNvSpPr>
              <p:nvPr>
                <p:ph sz="quarter" idx="36"/>
              </p:nvPr>
            </p:nvSpPr>
            <p:spPr>
              <a:xfrm>
                <a:off x="519977" y="3620830"/>
                <a:ext cx="7293510" cy="230756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  <a:p>
                <a:pPr marL="0" indent="0">
                  <a:buNone/>
                </a:pPr>
                <a:endParaRPr lang="en-US" sz="24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9A89093F-4ED4-D365-3DD4-96B903D5B0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36"/>
              </p:nvPr>
            </p:nvSpPr>
            <p:spPr>
              <a:xfrm>
                <a:off x="519977" y="3620830"/>
                <a:ext cx="7293510" cy="230756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4F55E6-CE46-0C77-421D-79766C8DFB5B}"/>
              </a:ext>
            </a:extLst>
          </p:cNvPr>
          <p:cNvSpPr txBox="1"/>
          <p:nvPr/>
        </p:nvSpPr>
        <p:spPr>
          <a:xfrm>
            <a:off x="0" y="6577264"/>
            <a:ext cx="67076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Kostelecky-Samuel PRL, PRD 89' + </a:t>
            </a:r>
            <a:endParaRPr lang="en-US" sz="1200" b="1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49994A25-F235-F53F-FD9B-B9B93F644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9" t="22439" r="4198" b="9946"/>
          <a:stretch/>
        </p:blipFill>
        <p:spPr>
          <a:xfrm>
            <a:off x="7813487" y="3620830"/>
            <a:ext cx="4165819" cy="2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2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945C-94BA-AC11-295D-E4CACAC7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53828"/>
            <a:ext cx="10515601" cy="1325563"/>
          </a:xfrm>
        </p:spPr>
        <p:txBody>
          <a:bodyPr/>
          <a:lstStyle/>
          <a:p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Spherically Symmetric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615C6-5B0E-9C55-4354-0FE24FAB35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09530" y="2332103"/>
            <a:ext cx="8845828" cy="616187"/>
          </a:xfrm>
        </p:spPr>
        <p:txBody>
          <a:bodyPr/>
          <a:lstStyle/>
          <a:p>
            <a:r>
              <a:rPr lang="en-US" sz="2000">
                <a:latin typeface="Cambria Math"/>
                <a:ea typeface="Cambria Math"/>
                <a:cs typeface="Arial"/>
              </a:rPr>
              <a:t>Preliminary goal of project</a:t>
            </a:r>
          </a:p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97F046A-7911-3E0E-7D88-A57CF0028A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Assume spherical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Placeholder 29">
                <a:extLst>
                  <a:ext uri="{FF2B5EF4-FFF2-40B4-BE49-F238E27FC236}">
                    <a16:creationId xmlns:a16="http://schemas.microsoft.com/office/drawing/2014/main" id="{A63CC359-8A44-9313-ADA5-3E961D2CC84F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>
              <a:xfrm>
                <a:off x="4698739" y="3358082"/>
                <a:ext cx="2794517" cy="1721355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  <m:t>𝐵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</a:rPr>
                        <m:t>,0,0,0)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</mc:Choice>
        <mc:Fallback xmlns="">
          <p:sp>
            <p:nvSpPr>
              <p:cNvPr id="30" name="Text Placeholder 29">
                <a:extLst>
                  <a:ext uri="{FF2B5EF4-FFF2-40B4-BE49-F238E27FC236}">
                    <a16:creationId xmlns:a16="http://schemas.microsoft.com/office/drawing/2014/main" id="{A63CC359-8A44-9313-ADA5-3E961D2CC8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xfrm>
                <a:off x="4698739" y="3358082"/>
                <a:ext cx="2794517" cy="172135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Placeholder 31">
                <a:extLst>
                  <a:ext uri="{FF2B5EF4-FFF2-40B4-BE49-F238E27FC236}">
                    <a16:creationId xmlns:a16="http://schemas.microsoft.com/office/drawing/2014/main" id="{3DB2DABA-9EFA-FC6D-50D6-0493014B4A51}"/>
                  </a:ext>
                </a:extLst>
              </p:cNvPr>
              <p:cNvSpPr>
                <a:spLocks noGrp="1"/>
              </p:cNvSpPr>
              <p:nvPr>
                <p:ph type="body" sz="quarter" idx="35"/>
              </p:nvPr>
            </p:nvSpPr>
            <p:spPr>
              <a:xfrm>
                <a:off x="7760039" y="3374867"/>
                <a:ext cx="4124132" cy="1721355"/>
              </a:xfrm>
            </p:spPr>
            <p:txBody>
              <a:bodyPr/>
              <a:lstStyle/>
              <a:p>
                <a:endParaRPr lang="en-US"/>
              </a:p>
              <a:p>
                <a:r>
                  <a:rPr lang="en-US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The metric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>
                  <a:solidFill>
                    <a:schemeClr val="bg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2"/>
                              </a:solidFill>
                              <a:latin typeface="Malgun Gothic" panose="020B0503020000020004" pitchFamily="34" charset="-127"/>
                              <a:ea typeface="Malgun Gothic" panose="020B0503020000020004" pitchFamily="34" charset="-127"/>
                            </a:rPr>
                            <m:t>sin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32" name="Text Placeholder 31">
                <a:extLst>
                  <a:ext uri="{FF2B5EF4-FFF2-40B4-BE49-F238E27FC236}">
                    <a16:creationId xmlns:a16="http://schemas.microsoft.com/office/drawing/2014/main" id="{3DB2DABA-9EFA-FC6D-50D6-0493014B4A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5"/>
              </p:nvPr>
            </p:nvSpPr>
            <p:spPr>
              <a:xfrm>
                <a:off x="7760039" y="3374867"/>
                <a:ext cx="4124132" cy="1721355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648E53-A674-2192-7737-52A353F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descr="Line chart">
            <a:extLst>
              <a:ext uri="{FF2B5EF4-FFF2-40B4-BE49-F238E27FC236}">
                <a16:creationId xmlns:a16="http://schemas.microsoft.com/office/drawing/2014/main" id="{6EF5FA41-5E83-C956-88EC-E708C9C47D7E}"/>
              </a:ext>
            </a:extLst>
          </p:cNvPr>
          <p:cNvGraphicFramePr>
            <a:graphicFrameLocks noGrp="1"/>
          </p:cNvGraphicFramePr>
          <p:nvPr>
            <p:ph sz="quarter" idx="25"/>
            <p:extLst>
              <p:ext uri="{D42A27DB-BD31-4B8C-83A1-F6EECF244321}">
                <p14:modId xmlns:p14="http://schemas.microsoft.com/office/powerpoint/2010/main" val="333192819"/>
              </p:ext>
            </p:extLst>
          </p:nvPr>
        </p:nvGraphicFramePr>
        <p:xfrm>
          <a:off x="849313" y="6997958"/>
          <a:ext cx="10493375" cy="43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1DEB00A-2030-7241-16B2-C12E2800F6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Coupled Equations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1DEB00A-2030-7241-16B2-C12E2800F6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640CD6-1CBD-4FBE-258B-28D1D809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2827C550-C129-FA7F-0B41-02A1957FE3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3755" y="1650875"/>
                <a:ext cx="9668335" cy="77508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accent3"/>
                    </a:solidFill>
                    <a:latin typeface="+mj-lt"/>
                    <a:ea typeface="+mn-ea"/>
                    <a:cs typeface="Biome" panose="020B05030302040208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The following coupled differential equations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 were found: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2827C550-C129-FA7F-0B41-02A1957FE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755" y="1650875"/>
                <a:ext cx="9668335" cy="775084"/>
              </a:xfrm>
              <a:prstGeom prst="rect">
                <a:avLst/>
              </a:prstGeom>
              <a:blipFill>
                <a:blip r:embed="rId4"/>
                <a:stretch>
                  <a:fillRect l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E9DE7D32-1766-593A-97B1-4E3763E42A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3755" y="2275216"/>
                <a:ext cx="8828580" cy="230756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accent3"/>
                    </a:solidFill>
                    <a:latin typeface="+mj-lt"/>
                    <a:ea typeface="+mn-ea"/>
                    <a:cs typeface="Biome" panose="020B0503030204020804" pitchFamily="34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𝑉𝐴𝐵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>
                  <a:solidFill>
                    <a:schemeClr val="bg2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E9DE7D32-1766-593A-97B1-4E3763E42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755" y="2275216"/>
                <a:ext cx="8828580" cy="2307568"/>
              </a:xfrm>
              <a:prstGeom prst="rect">
                <a:avLst/>
              </a:prstGeom>
              <a:blipFill>
                <a:blip r:embed="rId5"/>
                <a:stretch>
                  <a:fillRect b="-5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63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10AC-9649-5F3E-94AB-D0C680612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C290-92EB-1452-8402-27618CB5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5898"/>
            <a:ext cx="10515601" cy="1325563"/>
          </a:xfrm>
        </p:spPr>
        <p:txBody>
          <a:bodyPr/>
          <a:lstStyle/>
          <a:p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Specialized Exact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F430C78-77F1-DE51-791B-A30FD0F98788}"/>
                  </a:ext>
                </a:extLst>
              </p:cNvPr>
              <p:cNvSpPr>
                <a:spLocks noGrp="1"/>
              </p:cNvSpPr>
              <p:nvPr>
                <p:ph type="body" sz="quarter" idx="35"/>
              </p:nvPr>
            </p:nvSpPr>
            <p:spPr>
              <a:xfrm>
                <a:off x="1404073" y="1481461"/>
                <a:ext cx="9108498" cy="2307568"/>
              </a:xfrm>
            </p:spPr>
            <p:txBody>
              <a:bodyPr/>
              <a:lstStyle/>
              <a:p>
                <a:r>
                  <a:rPr lang="en-US" sz="2000" spc="0" dirty="0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Some special solutions stem from assuming the condition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pc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</m:ctrlPr>
                      </m:sSupPr>
                      <m:e>
                        <m:r>
                          <a:rPr lang="en-US" sz="2000" i="1" spc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(</m:t>
                        </m:r>
                        <m:r>
                          <a:rPr lang="en-US" sz="2000" i="1" spc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𝐴𝐵</m:t>
                        </m:r>
                        <m:r>
                          <a:rPr lang="en-US" sz="2000" i="1" spc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)</m:t>
                        </m:r>
                      </m:e>
                      <m:sup>
                        <m:r>
                          <a:rPr lang="en-US" sz="2000" i="1" spc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</a:rPr>
                          <m:t>′</m:t>
                        </m:r>
                      </m:sup>
                    </m:sSup>
                    <m:r>
                      <a:rPr lang="en-US" sz="2000" i="1" spc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</a:rPr>
                      <m:t> =0 </m:t>
                    </m:r>
                  </m:oMath>
                </a14:m>
                <a:r>
                  <a:rPr lang="en-US" sz="2000" spc="0" dirty="0">
                    <a:solidFill>
                      <a:schemeClr val="bg2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F430C78-77F1-DE51-791B-A30FD0F98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5"/>
              </p:nvPr>
            </p:nvSpPr>
            <p:spPr>
              <a:xfrm>
                <a:off x="1404073" y="1481461"/>
                <a:ext cx="9108498" cy="2307568"/>
              </a:xfrm>
              <a:blipFill>
                <a:blip r:embed="rId2"/>
                <a:stretch>
                  <a:fillRect l="-602" t="-2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BC216-DF80-C8CD-B5E9-96FD6C0E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1B9AB-9277-E6BE-3DEF-66309CCB8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6"/>
          <a:stretch/>
        </p:blipFill>
        <p:spPr>
          <a:xfrm>
            <a:off x="1936694" y="1983199"/>
            <a:ext cx="8318609" cy="44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4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FE8D4-92FF-BEE3-2232-719D03D4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C6079-0E41-B17A-8DA4-1AAEB328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61" y="1173406"/>
            <a:ext cx="7487196" cy="1164882"/>
          </a:xfrm>
        </p:spPr>
        <p:txBody>
          <a:bodyPr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Photon Trajectories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6AF87-EE21-C438-B54A-26D3AA2474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7465234" cy="3963269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We can use numerical solutions of the field equations along with the geodesic equation to find the trajectory of photons around the black hole.</a:t>
            </a:r>
          </a:p>
          <a:p>
            <a:endParaRPr lang="en-US" dirty="0">
              <a:solidFill>
                <a:schemeClr val="bg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We will show a preliminary investigation with several choices of initial conditions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E26B5E5-F9FD-FBF1-E5B8-A3016CBA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909A-AB1C-C710-8479-4220EDB3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5400" dirty="0">
                <a:latin typeface="Cambria Math"/>
                <a:ea typeface="Cambria Math"/>
                <a:cs typeface="Biome"/>
              </a:rPr>
            </a:br>
            <a:r>
              <a:rPr lang="en-US" sz="5400" dirty="0">
                <a:latin typeface="Cambria Math"/>
                <a:ea typeface="Cambria Math"/>
                <a:cs typeface="Biome"/>
              </a:rPr>
              <a:t>Photon Trajectories</a:t>
            </a:r>
            <a:endParaRPr lang="en-US" sz="5400" dirty="0">
              <a:latin typeface="Cambria Math"/>
              <a:ea typeface="Cambria Math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B62D5D-79CC-4A44-627E-FB736970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B94E-E9FE-3E2E-68F5-A5F729D9B516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145512" y="5416062"/>
            <a:ext cx="4631401" cy="339556"/>
          </a:xfrm>
        </p:spPr>
        <p:txBody>
          <a:bodyPr/>
          <a:lstStyle/>
          <a:p>
            <a:pPr marL="0" indent="0">
              <a:buNone/>
            </a:pPr>
            <a:r>
              <a:rPr lang="en-US" b="1" spc="0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Note: </a:t>
            </a:r>
            <a:r>
              <a:rPr lang="en-US" spc="0" dirty="0">
                <a:solidFill>
                  <a:schemeClr val="bg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 and M are analogues of A and B from the metric</a:t>
            </a:r>
            <a:endParaRPr lang="en-US" spc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0DA99-E8B3-2301-BDBB-EB1A0AEB5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89" y="2444595"/>
            <a:ext cx="5072954" cy="2891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A393E-3C81-6F66-D827-A6F84EF30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0" y="2444594"/>
            <a:ext cx="5398316" cy="28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3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6D7367-F508-4F80-B02C-79260B726607}">
  <ds:schemaRefs>
    <ds:schemaRef ds:uri="http://purl.org/dc/terms/"/>
    <ds:schemaRef ds:uri="http://www.w3.org/XML/1998/namespace"/>
    <ds:schemaRef ds:uri="http://purl.org/dc/elements/1.1/"/>
    <ds:schemaRef ds:uri="13f50992-4ae4-4807-b3eb-8ebdc87bcd4f"/>
    <ds:schemaRef ds:uri="f321d547-0963-4111-bcd5-b0b888fad1e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65C2CB-CBBC-4FB2-ADF3-DC1E9C6C5164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black_hole_solutions_with_spacetime_symmetry_breaking</Template>
  <TotalTime>47</TotalTime>
  <Words>447</Words>
  <Application>Microsoft Office PowerPoint</Application>
  <PresentationFormat>Widescreen</PresentationFormat>
  <Paragraphs>66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Malgun Gothic</vt:lpstr>
      <vt:lpstr>Arial</vt:lpstr>
      <vt:lpstr>Arial Nova</vt:lpstr>
      <vt:lpstr>Biome</vt:lpstr>
      <vt:lpstr>Biome Light</vt:lpstr>
      <vt:lpstr>Calibri</vt:lpstr>
      <vt:lpstr>Cambria Math</vt:lpstr>
      <vt:lpstr>Segoe UI</vt:lpstr>
      <vt:lpstr>Office Theme</vt:lpstr>
      <vt:lpstr>Black Hole Solutions with Spacetime-Symmetry Breaking</vt:lpstr>
      <vt:lpstr>Background</vt:lpstr>
      <vt:lpstr>Background</vt:lpstr>
      <vt:lpstr>The Bumblebee Model</vt:lpstr>
      <vt:lpstr>Spherically Symmetric Solutions</vt:lpstr>
      <vt:lpstr>Coupled Equations for B_0, A, and B</vt:lpstr>
      <vt:lpstr>Specialized Exact Solutions</vt:lpstr>
      <vt:lpstr>Photon Trajectories</vt:lpstr>
      <vt:lpstr> Photon Trajectories</vt:lpstr>
      <vt:lpstr> Photon Trajectories</vt:lpstr>
      <vt:lpstr>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Murray, Hailey S.</dc:creator>
  <cp:lastModifiedBy>Murray, Hailey S.</cp:lastModifiedBy>
  <cp:revision>2</cp:revision>
  <dcterms:created xsi:type="dcterms:W3CDTF">2025-04-03T19:07:54Z</dcterms:created>
  <dcterms:modified xsi:type="dcterms:W3CDTF">2025-04-04T22:51:16Z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